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4" r:id="rId7"/>
    <p:sldId id="268" r:id="rId8"/>
    <p:sldId id="265" r:id="rId9"/>
    <p:sldId id="266" r:id="rId10"/>
    <p:sldId id="261" r:id="rId11"/>
    <p:sldId id="267" r:id="rId12"/>
    <p:sldId id="262" r:id="rId13"/>
    <p:sldId id="270" r:id="rId14"/>
    <p:sldId id="271" r:id="rId15"/>
    <p:sldId id="272" r:id="rId16"/>
    <p:sldId id="263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577D2-1540-49D6-9309-5697B5254433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32148-9BEC-4651-B6E1-07AC1A575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32148-9BEC-4651-B6E1-07AC1A57536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Офтальмологическое сопровождение обучающихся с нарушением зрения при реализации ФАООП в ГБОУ УКШИ №28 для слепых и слабовидящих обучающихся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941168"/>
            <a:ext cx="5004048" cy="16288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 err="1" smtClean="0"/>
              <a:t>Караульщикова</a:t>
            </a:r>
            <a:r>
              <a:rPr lang="ru-RU" b="1" dirty="0" smtClean="0"/>
              <a:t> </a:t>
            </a:r>
          </a:p>
          <a:p>
            <a:pPr algn="r"/>
            <a:r>
              <a:rPr lang="ru-RU" b="1" dirty="0" smtClean="0"/>
              <a:t>Ирина Сергеевна</a:t>
            </a:r>
          </a:p>
          <a:p>
            <a:pPr algn="r"/>
            <a:r>
              <a:rPr lang="ru-RU" b="1" dirty="0" smtClean="0"/>
              <a:t> врач-офтальмолог</a:t>
            </a:r>
            <a:endParaRPr lang="ru-RU" b="1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21088"/>
            <a:ext cx="3888432" cy="2460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лечебно –восстановительной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 этап – </a:t>
            </a:r>
            <a:r>
              <a:rPr lang="ru-RU" dirty="0" err="1" smtClean="0"/>
              <a:t>Ортоптика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Это ряд мероприятий направленных на развитие плоскостного бинокулярного зрения (умение видеть двумя глазами)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Синаптофор</a:t>
            </a:r>
            <a:endParaRPr lang="ru-RU" dirty="0"/>
          </a:p>
        </p:txBody>
      </p:sp>
      <p:pic>
        <p:nvPicPr>
          <p:cNvPr id="4" name="Содержимое 3" descr="IMG_20251215_102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1556792"/>
            <a:ext cx="3575407" cy="4525963"/>
          </a:xfrm>
        </p:spPr>
      </p:pic>
      <p:pic>
        <p:nvPicPr>
          <p:cNvPr id="5" name="Содержимое 3" descr="IMG_20251215_114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429000"/>
            <a:ext cx="3528392" cy="31040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1340768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Устройство стимулирует зрительную систему ребёнка, заставляя мозг активнее обрабатывать визуальные сигналы от слабовидящего глаза. Методика: пациент строит стереоскопическое изображение, которое помогает синхронизировать работу обоих глаз и нормализовать зрение.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лечебно –восстановительной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 этап – </a:t>
            </a:r>
            <a:r>
              <a:rPr lang="ru-RU" dirty="0" err="1" smtClean="0"/>
              <a:t>Диплоптика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Это ряд мероприятий направленных на развитие стереоскопического зрения (умение видеть на расстоянии определять глубину изображения)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Световое перо</a:t>
            </a:r>
            <a:endParaRPr lang="ru-RU" dirty="0"/>
          </a:p>
        </p:txBody>
      </p:sp>
      <p:pic>
        <p:nvPicPr>
          <p:cNvPr id="4" name="Содержимое 3" descr="IMG_20251215_1025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92080" y="1628800"/>
            <a:ext cx="3641781" cy="4525963"/>
          </a:xfrm>
        </p:spPr>
      </p:pic>
      <p:pic>
        <p:nvPicPr>
          <p:cNvPr id="5" name="Рисунок 4" descr="IMG_20251215_102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852936"/>
            <a:ext cx="3744416" cy="3356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40768"/>
            <a:ext cx="5292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/>
              <a:t>Аппарат для тренировки координации движения «глаз–рука». Можно использовать при обучении слабовидящих, для развития навыков распознавания объектов или навыков письма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Саккада</a:t>
            </a:r>
            <a:endParaRPr lang="ru-RU" dirty="0"/>
          </a:p>
        </p:txBody>
      </p:sp>
      <p:pic>
        <p:nvPicPr>
          <p:cNvPr id="4" name="Содержимое 3" descr="IMG_20251215_10263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628800"/>
            <a:ext cx="2691253" cy="4525963"/>
          </a:xfrm>
        </p:spPr>
      </p:pic>
      <p:pic>
        <p:nvPicPr>
          <p:cNvPr id="5" name="Рисунок 4" descr="IMG_20251215_1028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356992"/>
            <a:ext cx="2520280" cy="32531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1412776"/>
            <a:ext cx="55446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Прибор предназначен для тренировки движений глаз (</a:t>
            </a:r>
            <a:r>
              <a:rPr lang="ru-RU" dirty="0" err="1" smtClean="0"/>
              <a:t>саккад</a:t>
            </a:r>
            <a:r>
              <a:rPr lang="ru-RU" dirty="0" smtClean="0"/>
              <a:t>) и повышения эффективности зрительно-поисковых реакций у детей. Прибор помогает развивать способность быстро фиксировать взгляд на предметах, улучшать координацию движения глаз и повышать скорость восприятия визуальной информации.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Каскад</a:t>
            </a:r>
            <a:endParaRPr lang="ru-RU" dirty="0"/>
          </a:p>
        </p:txBody>
      </p:sp>
      <p:pic>
        <p:nvPicPr>
          <p:cNvPr id="4" name="Содержимое 3" descr="IMG_20251215_103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56176" y="1412776"/>
            <a:ext cx="2789334" cy="4525963"/>
          </a:xfrm>
        </p:spPr>
      </p:pic>
      <p:pic>
        <p:nvPicPr>
          <p:cNvPr id="5" name="Рисунок 4" descr="IMG_20251215_105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140968"/>
            <a:ext cx="5796136" cy="3364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412776"/>
            <a:ext cx="540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Принцип действия заключается в воздействии на оптическую систему глаза динамически изменяющимися во времени и пространстве цветовыми стимулами различной области видимого спектра.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Дети с низкой остротой зрения, которая не может быть скорректирована очками занимают первые парты.</a:t>
            </a:r>
          </a:p>
          <a:p>
            <a:pPr marL="514350" indent="-514350">
              <a:buAutoNum type="arabicParenR"/>
            </a:pPr>
            <a:r>
              <a:rPr lang="ru-RU" dirty="0" smtClean="0"/>
              <a:t>Контролировать постоянное ношение очков тем, кому это показано (на уроках, на перемене, на всем протяжении пребывания в школе)</a:t>
            </a:r>
          </a:p>
          <a:p>
            <a:pPr marL="514350" indent="-514350">
              <a:buAutoNum type="arabicParenR"/>
            </a:pPr>
            <a:r>
              <a:rPr lang="ru-RU" dirty="0" smtClean="0"/>
              <a:t>Контролировать непрерывность окклюзии тем, кому это показано (заклейка должна полностью перекрывать закрытый глаз, без возможности подглядывания)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 светобоязни нужно посадить ребенка так, чтобы не было прямого раздражающего действия света (спиной к окну).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 сходящемся косоглазии, ребенка лучше посадить в центре.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 разной остроте зрения обоих глаз, ребенка лучше посадить лучше видящим глазом к центру.</a:t>
            </a:r>
          </a:p>
          <a:p>
            <a:pPr marL="514350" indent="-514350">
              <a:buAutoNum type="arabicParenR"/>
            </a:pPr>
            <a:endParaRPr lang="ru-RU" dirty="0" smtClean="0"/>
          </a:p>
          <a:p>
            <a:pPr marL="514350" indent="-514350">
              <a:buAutoNum type="arabicParenR"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Содержимое 3" descr="IMG_20251215_1101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26378"/>
            <a:ext cx="8229600" cy="407360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Зрение — самый важный источник восприятия окружающего мира человеком. Примерно 80% всей воспринимаемой нами информации поступает именно через органы зрения.</a:t>
            </a:r>
          </a:p>
          <a:p>
            <a:r>
              <a:rPr lang="ru-RU" dirty="0" smtClean="0"/>
              <a:t>Развитие ребенка с нарушениями зрения отличается рядом особенностей, которые требуют особого внимания со стороны близких и специалистов.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с нарушением зрения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929411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2300" dirty="0" smtClean="0"/>
              <a:t>Слабовидящие : среди них большая часть занимают </a:t>
            </a:r>
            <a:r>
              <a:rPr lang="ru-RU" sz="2300" dirty="0" err="1" smtClean="0"/>
              <a:t>миопы</a:t>
            </a:r>
            <a:r>
              <a:rPr lang="ru-RU" sz="2300" dirty="0" smtClean="0"/>
              <a:t> и </a:t>
            </a:r>
            <a:r>
              <a:rPr lang="ru-RU" sz="2300" dirty="0" err="1" smtClean="0"/>
              <a:t>гиперметропы</a:t>
            </a:r>
            <a:r>
              <a:rPr lang="ru-RU" sz="2300" dirty="0" smtClean="0"/>
              <a:t> разных степеней, дети с астигматизмом, нистагмом, а также различные виды поражения зрительного нерва (ЧАЗН, АЗН) </a:t>
            </a:r>
          </a:p>
          <a:p>
            <a:pPr marL="514350" indent="-514350">
              <a:buAutoNum type="arabicParenR"/>
            </a:pPr>
            <a:r>
              <a:rPr lang="ru-RU" sz="2300" dirty="0" smtClean="0"/>
              <a:t>Дети с косоглазием (расходящееся, сходящееся) и различными видами аномальной корреспонденции сетчатки</a:t>
            </a:r>
          </a:p>
          <a:p>
            <a:pPr marL="514350" indent="-514350">
              <a:buAutoNum type="arabicParenR"/>
            </a:pPr>
            <a:r>
              <a:rPr lang="ru-RU" sz="2300" dirty="0" smtClean="0"/>
              <a:t>Дети с </a:t>
            </a:r>
            <a:r>
              <a:rPr lang="ru-RU" sz="2300" dirty="0" err="1" smtClean="0"/>
              <a:t>амблиопией</a:t>
            </a:r>
            <a:r>
              <a:rPr lang="ru-RU" sz="2300" dirty="0" smtClean="0"/>
              <a:t> разной степени и разной этиологии (</a:t>
            </a:r>
            <a:r>
              <a:rPr lang="ru-RU" sz="2300" dirty="0" err="1" smtClean="0"/>
              <a:t>дисбинокулярная</a:t>
            </a:r>
            <a:r>
              <a:rPr lang="ru-RU" sz="2300" dirty="0" smtClean="0"/>
              <a:t>, рефракционная, </a:t>
            </a:r>
            <a:r>
              <a:rPr lang="ru-RU" sz="2300" dirty="0" err="1" smtClean="0"/>
              <a:t>обскурационная</a:t>
            </a:r>
            <a:r>
              <a:rPr lang="ru-RU" sz="2300" dirty="0" smtClean="0"/>
              <a:t> и др.)</a:t>
            </a:r>
          </a:p>
          <a:p>
            <a:pPr marL="514350" indent="-514350">
              <a:buAutoNum type="arabicParenR"/>
            </a:pPr>
            <a:r>
              <a:rPr lang="ru-RU" sz="2300" dirty="0" err="1" smtClean="0"/>
              <a:t>Ретинопатия</a:t>
            </a:r>
            <a:r>
              <a:rPr lang="ru-RU" sz="2300" dirty="0" smtClean="0"/>
              <a:t> недоношенных </a:t>
            </a:r>
          </a:p>
          <a:p>
            <a:pPr marL="514350" indent="-514350">
              <a:buAutoNum type="arabicParenR"/>
            </a:pPr>
            <a:r>
              <a:rPr lang="ru-RU" sz="2300" dirty="0" smtClean="0"/>
              <a:t>Более редкие аномалии : </a:t>
            </a:r>
            <a:r>
              <a:rPr lang="ru-RU" sz="2300" dirty="0" err="1" smtClean="0"/>
              <a:t>увеиты</a:t>
            </a:r>
            <a:r>
              <a:rPr lang="ru-RU" sz="2300" dirty="0" smtClean="0"/>
              <a:t> (синдром </a:t>
            </a:r>
            <a:r>
              <a:rPr lang="ru-RU" sz="2300" dirty="0" err="1" smtClean="0"/>
              <a:t>Фокта-Коянаги-Харада</a:t>
            </a:r>
            <a:r>
              <a:rPr lang="ru-RU" sz="2300" dirty="0" smtClean="0"/>
              <a:t>),  </a:t>
            </a:r>
            <a:r>
              <a:rPr lang="ru-RU" sz="2300" dirty="0" err="1" smtClean="0"/>
              <a:t>амавроз</a:t>
            </a:r>
            <a:r>
              <a:rPr lang="ru-RU" sz="2300" dirty="0" smtClean="0"/>
              <a:t> </a:t>
            </a:r>
            <a:r>
              <a:rPr lang="ru-RU" sz="2300" dirty="0" err="1" smtClean="0"/>
              <a:t>Лебера</a:t>
            </a:r>
            <a:r>
              <a:rPr lang="ru-RU" sz="2300" dirty="0" smtClean="0"/>
              <a:t>, пигментный ретиниты, колобомы сосудистой оболочки, </a:t>
            </a:r>
            <a:r>
              <a:rPr lang="ru-RU" sz="2300" dirty="0" err="1" smtClean="0"/>
              <a:t>аниридия</a:t>
            </a:r>
            <a:r>
              <a:rPr lang="ru-RU" sz="2300" dirty="0" smtClean="0"/>
              <a:t> и некоторые другие врожденные аномалии</a:t>
            </a:r>
            <a:endParaRPr lang="ru-RU" sz="2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охраны зрения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ГБОУ УКШИ №28 ежегодно проходят лечение  около 200 обучающихся.</a:t>
            </a:r>
          </a:p>
          <a:p>
            <a:r>
              <a:rPr lang="ru-RU" dirty="0" smtClean="0"/>
              <a:t>Лечение проходит циклами по 2 раза в год.</a:t>
            </a:r>
          </a:p>
          <a:p>
            <a:r>
              <a:rPr lang="ru-RU" dirty="0" smtClean="0"/>
              <a:t>Перед каждым курсом дети проходят офтальмологический осмотр на котором определяется объем лечения.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лечебно – восстановительной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этап - </a:t>
            </a:r>
            <a:r>
              <a:rPr lang="ru-RU" dirty="0" err="1" smtClean="0"/>
              <a:t>Плеоптика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Это ряд мероприятий направленных на повышение остроты зрения, развитие монокулярного зрения.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Содержимое 3" descr="IMG_20251215_1038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4005064"/>
            <a:ext cx="4879557" cy="22836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СПЕКЛ</a:t>
            </a:r>
            <a:endParaRPr lang="ru-RU" dirty="0"/>
          </a:p>
        </p:txBody>
      </p:sp>
      <p:pic>
        <p:nvPicPr>
          <p:cNvPr id="11" name="Содержимое 3" descr="IMG_20251215_1023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56992"/>
            <a:ext cx="4896543" cy="2689300"/>
          </a:xfrm>
          <a:prstGeom prst="rect">
            <a:avLst/>
          </a:prstGeom>
        </p:spPr>
      </p:pic>
      <p:pic>
        <p:nvPicPr>
          <p:cNvPr id="15363" name="Picture 3" descr="C:\Users\Dellspec\Desktop\Доклад\IMG_20251215_1022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556792"/>
            <a:ext cx="3338299" cy="452596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95536" y="1772816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СПЕКЛ — это аппарат лазерной терапии, предназначенный для профилактики и лечения функциональных расстройств зрения у детей.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Макулостимулятор</a:t>
            </a:r>
            <a:endParaRPr lang="ru-RU" dirty="0"/>
          </a:p>
        </p:txBody>
      </p:sp>
      <p:pic>
        <p:nvPicPr>
          <p:cNvPr id="4" name="Содержимое 3" descr="IMG_20251215_1021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136" y="1772816"/>
            <a:ext cx="2169625" cy="4525963"/>
          </a:xfrm>
        </p:spPr>
      </p:pic>
      <p:pic>
        <p:nvPicPr>
          <p:cNvPr id="5" name="Рисунок 4" descr="IMG_20251215_1023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924944"/>
            <a:ext cx="2687672" cy="35283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1628800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Оказывает воздействие светом определенной длины волны, улучшая </a:t>
            </a:r>
            <a:r>
              <a:rPr lang="ru-RU" dirty="0" err="1" smtClean="0"/>
              <a:t>микроциркуляцию</a:t>
            </a:r>
            <a:r>
              <a:rPr lang="ru-RU" dirty="0" smtClean="0"/>
              <a:t> крови и метаболизм клеток сетчатки.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ЭОС</a:t>
            </a:r>
            <a:endParaRPr lang="ru-RU" dirty="0"/>
          </a:p>
        </p:txBody>
      </p:sp>
      <p:pic>
        <p:nvPicPr>
          <p:cNvPr id="7" name="Рисунок 6" descr="IMG_20251215_103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764704"/>
            <a:ext cx="2918781" cy="5848073"/>
          </a:xfrm>
          <a:prstGeom prst="rect">
            <a:avLst/>
          </a:prstGeom>
        </p:spPr>
      </p:pic>
      <p:pic>
        <p:nvPicPr>
          <p:cNvPr id="9" name="Содержимое 8" descr="IMG_20251215_10522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3501008"/>
            <a:ext cx="4876832" cy="3157811"/>
          </a:xfrm>
        </p:spPr>
      </p:pic>
      <p:sp>
        <p:nvSpPr>
          <p:cNvPr id="10" name="TextBox 9"/>
          <p:cNvSpPr txBox="1"/>
          <p:nvPr/>
        </p:nvSpPr>
        <p:spPr>
          <a:xfrm>
            <a:off x="395536" y="1196752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Суть метода - подача низковольтных импульсных токов на область вокруг глаза через электроды, прикрепленные к коже век или лица. Цель метода — повысить активность глазных мышц, нормализовать кровообращение и обмен веществ в тканях глаза, способствовать улучшению функционального состояния сетчатки и зрительного нерва.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Амблиотер</a:t>
            </a:r>
            <a:endParaRPr lang="ru-RU" dirty="0"/>
          </a:p>
        </p:txBody>
      </p:sp>
      <p:pic>
        <p:nvPicPr>
          <p:cNvPr id="6" name="Содержимое 5" descr="IMG_20251215_1032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916832"/>
            <a:ext cx="2947402" cy="4021907"/>
          </a:xfrm>
        </p:spPr>
      </p:pic>
      <p:pic>
        <p:nvPicPr>
          <p:cNvPr id="7" name="Рисунок 6" descr="IMG_20251215_1056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068960"/>
            <a:ext cx="3037520" cy="36450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1340768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Принцип действия основан на активации зрительной коры головного мозга посредством направленных ярких вспышек света разной частоты и длительности. Благодаря этому активизируется работа зрительного нерва и улучшается зрение ослабленного глаза.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592</Words>
  <Application>Microsoft Office PowerPoint</Application>
  <PresentationFormat>Экран (4:3)</PresentationFormat>
  <Paragraphs>50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Офтальмологическое сопровождение обучающихся с нарушением зрения при реализации ФАООП в ГБОУ УКШИ №28 для слепых и слабовидящих обучающихся</vt:lpstr>
      <vt:lpstr>Слайд 2</vt:lpstr>
      <vt:lpstr>Дети с нарушением зрения</vt:lpstr>
      <vt:lpstr>Кабинет охраны зрения</vt:lpstr>
      <vt:lpstr>Этапы лечебно – восстановительной работы</vt:lpstr>
      <vt:lpstr>СПЕКЛ</vt:lpstr>
      <vt:lpstr>Макулостимулятор</vt:lpstr>
      <vt:lpstr>ЭОС</vt:lpstr>
      <vt:lpstr>Амблиотер</vt:lpstr>
      <vt:lpstr>Этапы лечебно –восстановительной работы</vt:lpstr>
      <vt:lpstr>Синаптофор</vt:lpstr>
      <vt:lpstr>Этапы лечебно –восстановительной работы</vt:lpstr>
      <vt:lpstr>Световое перо</vt:lpstr>
      <vt:lpstr>Саккада</vt:lpstr>
      <vt:lpstr>Каскад</vt:lpstr>
      <vt:lpstr>Рекомендации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Офтальмологическое сопровождение обучающихся с нарушением зрения при реализации ФАООП в ГБОУ УКШИ №28 для слепых и слабовидящих обучающихся</dc:title>
  <dc:creator>Dellspec</dc:creator>
  <cp:lastModifiedBy>user</cp:lastModifiedBy>
  <cp:revision>57</cp:revision>
  <dcterms:created xsi:type="dcterms:W3CDTF">2025-12-14T14:38:59Z</dcterms:created>
  <dcterms:modified xsi:type="dcterms:W3CDTF">2025-12-16T04:32:02Z</dcterms:modified>
</cp:coreProperties>
</file>